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</p:sldMasterIdLst>
  <p:notesMasterIdLst>
    <p:notesMasterId r:id="rId13"/>
  </p:notesMasterIdLst>
  <p:handoutMasterIdLst>
    <p:handoutMasterId r:id="rId14"/>
  </p:handoutMasterIdLst>
  <p:sldIdLst>
    <p:sldId id="257" r:id="rId3"/>
    <p:sldId id="277" r:id="rId4"/>
    <p:sldId id="279" r:id="rId5"/>
    <p:sldId id="278" r:id="rId6"/>
    <p:sldId id="280" r:id="rId7"/>
    <p:sldId id="281" r:id="rId8"/>
    <p:sldId id="287" r:id="rId9"/>
    <p:sldId id="283" r:id="rId10"/>
    <p:sldId id="284" r:id="rId11"/>
    <p:sldId id="276" r:id="rId12"/>
  </p:sldIdLst>
  <p:sldSz cx="9144000" cy="6858000" type="screen4x3"/>
  <p:notesSz cx="7010400" cy="92964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98" autoAdjust="0"/>
    <p:restoredTop sz="92834" autoAdjust="0"/>
  </p:normalViewPr>
  <p:slideViewPr>
    <p:cSldViewPr>
      <p:cViewPr varScale="1">
        <p:scale>
          <a:sx n="100" d="100"/>
          <a:sy n="100" d="100"/>
        </p:scale>
        <p:origin x="2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9F963-1EDC-44DE-A0EC-C33AEF0E35E5}" type="datetimeFigureOut">
              <a:rPr lang="it-IT" smtClean="0"/>
              <a:pPr/>
              <a:t>30/05/18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23288-41E1-4836-AA0F-83F18598AD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093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E22616-A800-431B-809E-F5C0836232B9}" type="datetimeFigureOut">
              <a:rPr lang="it-IT"/>
              <a:pPr>
                <a:defRPr/>
              </a:pPr>
              <a:t>30/05/18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77B3312-C8A5-4A8E-8239-8993E56A49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508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30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E184D1-3DB1-4DA8-956D-F8F5173EE827}" type="slidenum">
              <a:rPr lang="it-IT" altLang="it-IT"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1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43663" y="6551613"/>
            <a:ext cx="1619250" cy="333375"/>
          </a:xfrm>
          <a:prstGeom prst="rect">
            <a:avLst/>
          </a:prstGeom>
          <a:solidFill>
            <a:srgbClr val="4B90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172450" y="6551613"/>
            <a:ext cx="971550" cy="333375"/>
          </a:xfrm>
          <a:prstGeom prst="rect">
            <a:avLst/>
          </a:prstGeom>
          <a:solidFill>
            <a:srgbClr val="006EA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551613"/>
            <a:ext cx="3995738" cy="333375"/>
          </a:xfrm>
          <a:prstGeom prst="rect">
            <a:avLst/>
          </a:prstGeom>
          <a:solidFill>
            <a:srgbClr val="4B90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095750" y="6551613"/>
            <a:ext cx="2247900" cy="333375"/>
          </a:xfrm>
          <a:prstGeom prst="rect">
            <a:avLst/>
          </a:prstGeom>
          <a:solidFill>
            <a:srgbClr val="006EA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Segnaposto data 3"/>
          <p:cNvSpPr>
            <a:spLocks noGrp="1"/>
          </p:cNvSpPr>
          <p:nvPr/>
        </p:nvSpPr>
        <p:spPr>
          <a:xfrm>
            <a:off x="6804025" y="6532563"/>
            <a:ext cx="936625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7001E7D-F0EE-4D1F-A49F-4F26A0A7FC87}" type="datetime1">
              <a:rPr lang="it-IT" b="1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30/05/18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Segnaposto numero diapositiva 5"/>
          <p:cNvSpPr>
            <a:spLocks noGrp="1"/>
          </p:cNvSpPr>
          <p:nvPr/>
        </p:nvSpPr>
        <p:spPr>
          <a:xfrm>
            <a:off x="8267700" y="6519863"/>
            <a:ext cx="549275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4AD1A52-9C87-4231-BDBA-0224D97939F5}" type="slidenum">
              <a:rPr lang="it-IT" altLang="it-IT" sz="1200" b="1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/>
              <a:t>‹N›</a:t>
            </a:fld>
            <a:endParaRPr lang="it-IT" altLang="it-IT" sz="1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2016125" y="661988"/>
            <a:ext cx="7164388" cy="0"/>
          </a:xfrm>
          <a:prstGeom prst="line">
            <a:avLst/>
          </a:prstGeom>
          <a:ln w="15875">
            <a:solidFill>
              <a:srgbClr val="4B9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5" descr="A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74688"/>
            <a:ext cx="2195512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6" descr="B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2484438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6525"/>
            <a:ext cx="1728787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250825" y="1125538"/>
            <a:ext cx="8641655" cy="5111750"/>
          </a:xfrm>
          <a:prstGeom prst="rect">
            <a:avLst/>
          </a:prstGeom>
        </p:spPr>
        <p:txBody>
          <a:bodyPr/>
          <a:lstStyle>
            <a:lvl1pPr>
              <a:buNone/>
              <a:defRPr sz="3000" b="0" baseline="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1979612" y="188640"/>
            <a:ext cx="6984875" cy="431800"/>
          </a:xfrm>
          <a:prstGeom prst="rect">
            <a:avLst/>
          </a:prstGeom>
        </p:spPr>
        <p:txBody>
          <a:bodyPr/>
          <a:lstStyle>
            <a:lvl1pPr>
              <a:buNone/>
              <a:defRPr sz="3000" b="1" i="1" baseline="0">
                <a:solidFill>
                  <a:srgbClr val="4B9021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2360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A8A0C-DA6B-44F3-9D6C-826D865EA1D1}" type="datetimeFigureOut">
              <a:rPr lang="it-IT"/>
              <a:pPr>
                <a:defRPr/>
              </a:pPr>
              <a:t>30/05/18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4A54-ABDF-4A3F-899A-571E470DE44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305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506FE-BCE6-44BA-AB24-F8A61FB9BFDC}" type="datetimeFigureOut">
              <a:rPr lang="it-IT"/>
              <a:pPr>
                <a:defRPr/>
              </a:pPr>
              <a:t>30/05/18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F03F2-D2F8-4B51-ADA2-E9393B7A146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106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B75BE-9532-422C-BFB7-72C62E2206E6}" type="datetimeFigureOut">
              <a:rPr lang="it-IT"/>
              <a:pPr>
                <a:defRPr/>
              </a:pPr>
              <a:t>30/05/18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DD3B8-0D9A-4A61-9D3A-5503EF17C9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7538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13C4-4154-4281-935D-03EE613F925C}" type="datetimeFigureOut">
              <a:rPr lang="it-IT"/>
              <a:pPr>
                <a:defRPr/>
              </a:pPr>
              <a:t>30/05/18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E1ACD-C67D-4359-A47C-AA72E6E800B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9993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8EA1-74B4-442C-BBA2-4C7F0F9AC3B6}" type="datetimeFigureOut">
              <a:rPr lang="it-IT"/>
              <a:pPr>
                <a:defRPr/>
              </a:pPr>
              <a:t>30/05/18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0E158-5E88-4FBC-BC21-F1DD4D54EB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956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43663" y="6551613"/>
            <a:ext cx="1619250" cy="333375"/>
          </a:xfrm>
          <a:prstGeom prst="rect">
            <a:avLst/>
          </a:prstGeom>
          <a:solidFill>
            <a:srgbClr val="4B90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172450" y="6551613"/>
            <a:ext cx="971550" cy="333375"/>
          </a:xfrm>
          <a:prstGeom prst="rect">
            <a:avLst/>
          </a:prstGeom>
          <a:solidFill>
            <a:srgbClr val="006EA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551613"/>
            <a:ext cx="3995738" cy="333375"/>
          </a:xfrm>
          <a:prstGeom prst="rect">
            <a:avLst/>
          </a:prstGeom>
          <a:solidFill>
            <a:srgbClr val="4B90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095750" y="6551613"/>
            <a:ext cx="2247900" cy="333375"/>
          </a:xfrm>
          <a:prstGeom prst="rect">
            <a:avLst/>
          </a:prstGeom>
          <a:solidFill>
            <a:srgbClr val="006EA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Segnaposto data 3"/>
          <p:cNvSpPr>
            <a:spLocks noGrp="1"/>
          </p:cNvSpPr>
          <p:nvPr/>
        </p:nvSpPr>
        <p:spPr>
          <a:xfrm>
            <a:off x="6804025" y="6532563"/>
            <a:ext cx="936625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7001E7D-F0EE-4D1F-A49F-4F26A0A7FC87}" type="datetime1">
              <a:rPr lang="it-IT" b="1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30/05/18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Segnaposto numero diapositiva 5"/>
          <p:cNvSpPr>
            <a:spLocks noGrp="1"/>
          </p:cNvSpPr>
          <p:nvPr/>
        </p:nvSpPr>
        <p:spPr>
          <a:xfrm>
            <a:off x="8267700" y="6519863"/>
            <a:ext cx="549275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F9BF370-D8AE-4814-BCBE-01D3BCFFD4AC}" type="slidenum">
              <a:rPr lang="it-IT" altLang="it-IT" sz="1200" b="1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/>
              <a:t>‹N›</a:t>
            </a:fld>
            <a:endParaRPr lang="it-IT" altLang="it-IT" sz="1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2016125" y="661988"/>
            <a:ext cx="716438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5" descr="A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74688"/>
            <a:ext cx="2195512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6" descr="B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2484438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6525"/>
            <a:ext cx="1728787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250825" y="1125538"/>
            <a:ext cx="8641655" cy="5111750"/>
          </a:xfrm>
          <a:prstGeom prst="rect">
            <a:avLst/>
          </a:prstGeom>
        </p:spPr>
        <p:txBody>
          <a:bodyPr/>
          <a:lstStyle>
            <a:lvl1pPr>
              <a:buNone/>
              <a:defRPr sz="3000" b="0" baseline="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1979612" y="188640"/>
            <a:ext cx="6984875" cy="431800"/>
          </a:xfrm>
          <a:prstGeom prst="rect">
            <a:avLst/>
          </a:prstGeom>
        </p:spPr>
        <p:txBody>
          <a:bodyPr/>
          <a:lstStyle>
            <a:lvl1pPr>
              <a:buNone/>
              <a:defRPr sz="3000" b="1" i="1" baseline="0">
                <a:solidFill>
                  <a:srgbClr val="4B9021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8415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43663" y="6551613"/>
            <a:ext cx="1619250" cy="333375"/>
          </a:xfrm>
          <a:prstGeom prst="rect">
            <a:avLst/>
          </a:prstGeom>
          <a:solidFill>
            <a:srgbClr val="4B90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172450" y="6551613"/>
            <a:ext cx="971550" cy="333375"/>
          </a:xfrm>
          <a:prstGeom prst="rect">
            <a:avLst/>
          </a:prstGeom>
          <a:solidFill>
            <a:srgbClr val="006EA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551613"/>
            <a:ext cx="3995738" cy="333375"/>
          </a:xfrm>
          <a:prstGeom prst="rect">
            <a:avLst/>
          </a:prstGeom>
          <a:solidFill>
            <a:srgbClr val="4B90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095750" y="6551613"/>
            <a:ext cx="2247900" cy="333375"/>
          </a:xfrm>
          <a:prstGeom prst="rect">
            <a:avLst/>
          </a:prstGeom>
          <a:solidFill>
            <a:srgbClr val="006EA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Segnaposto data 3"/>
          <p:cNvSpPr>
            <a:spLocks noGrp="1"/>
          </p:cNvSpPr>
          <p:nvPr/>
        </p:nvSpPr>
        <p:spPr>
          <a:xfrm>
            <a:off x="6804025" y="6532563"/>
            <a:ext cx="936625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7001E7D-F0EE-4D1F-A49F-4F26A0A7FC87}" type="datetime1">
              <a:rPr lang="it-IT" b="1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30/05/18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Segnaposto numero diapositiva 5"/>
          <p:cNvSpPr>
            <a:spLocks noGrp="1"/>
          </p:cNvSpPr>
          <p:nvPr/>
        </p:nvSpPr>
        <p:spPr>
          <a:xfrm>
            <a:off x="8267700" y="6519863"/>
            <a:ext cx="549275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F9BF370-D8AE-4814-BCBE-01D3BCFFD4AC}" type="slidenum">
              <a:rPr lang="it-IT" altLang="it-IT" sz="1200" b="1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/>
              <a:t>‹N›</a:t>
            </a:fld>
            <a:endParaRPr lang="it-IT" altLang="it-IT" sz="1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2016125" y="661988"/>
            <a:ext cx="716438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5" descr="A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74688"/>
            <a:ext cx="2195512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6" descr="B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2484438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6525"/>
            <a:ext cx="1728787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250825" y="1125538"/>
            <a:ext cx="8641655" cy="5111750"/>
          </a:xfrm>
          <a:prstGeom prst="rect">
            <a:avLst/>
          </a:prstGeom>
        </p:spPr>
        <p:txBody>
          <a:bodyPr/>
          <a:lstStyle>
            <a:lvl1pPr>
              <a:buNone/>
              <a:defRPr sz="3000" b="0" baseline="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1979612" y="188640"/>
            <a:ext cx="6984875" cy="431800"/>
          </a:xfrm>
          <a:prstGeom prst="rect">
            <a:avLst/>
          </a:prstGeom>
        </p:spPr>
        <p:txBody>
          <a:bodyPr/>
          <a:lstStyle>
            <a:lvl1pPr>
              <a:buNone/>
              <a:defRPr sz="3000" b="1" i="1" baseline="0">
                <a:solidFill>
                  <a:srgbClr val="4B9021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4630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5E58A-94F0-4985-899C-6D530E7C2409}" type="datetimeFigureOut">
              <a:rPr lang="it-IT"/>
              <a:pPr>
                <a:defRPr/>
              </a:pPr>
              <a:t>30/05/18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B18C1-13D0-4740-B6D1-084170DB3F9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716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7F363-56F1-4F0F-A2CF-FBE957131B16}" type="datetimeFigureOut">
              <a:rPr lang="it-IT"/>
              <a:pPr>
                <a:defRPr/>
              </a:pPr>
              <a:t>30/05/18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2C826-6C37-4BC3-9F4B-711DF2948A6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001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DB02-F33D-4117-B8AC-2DB45E7F1BAC}" type="datetimeFigureOut">
              <a:rPr lang="it-IT"/>
              <a:pPr>
                <a:defRPr/>
              </a:pPr>
              <a:t>30/05/18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8FF24-EE79-4361-95F3-EA59AE5D64D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167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9ED59-A614-4202-895F-D7F9CEB4D797}" type="datetimeFigureOut">
              <a:rPr lang="it-IT"/>
              <a:pPr>
                <a:defRPr/>
              </a:pPr>
              <a:t>30/05/18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96ECC-F969-4CB5-A1B1-5EEF4CD2E81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604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C9BFC-8E07-477F-B5B8-8E187F3AD571}" type="datetimeFigureOut">
              <a:rPr lang="it-IT"/>
              <a:pPr>
                <a:defRPr/>
              </a:pPr>
              <a:t>30/05/18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BF114-E896-4C2C-9FE0-15DC6EE1A6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705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E4E2-D8B2-44A6-A224-33FAB7593122}" type="datetimeFigureOut">
              <a:rPr lang="it-IT"/>
              <a:pPr>
                <a:defRPr/>
              </a:pPr>
              <a:t>30/05/18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29284-4878-46C5-9A4D-56F0A376B6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436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43663" y="6551613"/>
            <a:ext cx="1619250" cy="333375"/>
          </a:xfrm>
          <a:prstGeom prst="rect">
            <a:avLst/>
          </a:prstGeom>
          <a:solidFill>
            <a:srgbClr val="4B90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172450" y="6551613"/>
            <a:ext cx="971550" cy="333375"/>
          </a:xfrm>
          <a:prstGeom prst="rect">
            <a:avLst/>
          </a:prstGeom>
          <a:solidFill>
            <a:srgbClr val="006EA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551613"/>
            <a:ext cx="3995738" cy="333375"/>
          </a:xfrm>
          <a:prstGeom prst="rect">
            <a:avLst/>
          </a:prstGeom>
          <a:solidFill>
            <a:srgbClr val="4B90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095750" y="6551613"/>
            <a:ext cx="2247900" cy="333375"/>
          </a:xfrm>
          <a:prstGeom prst="rect">
            <a:avLst/>
          </a:prstGeom>
          <a:solidFill>
            <a:srgbClr val="006EA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Segnaposto data 3"/>
          <p:cNvSpPr>
            <a:spLocks noGrp="1"/>
          </p:cNvSpPr>
          <p:nvPr/>
        </p:nvSpPr>
        <p:spPr>
          <a:xfrm>
            <a:off x="6804025" y="6532563"/>
            <a:ext cx="936625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7001E7D-F0EE-4D1F-A49F-4F26A0A7FC87}" type="datetime1">
              <a:rPr lang="it-IT" b="1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30/05/18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2" name="Segnaposto numero diapositiva 5"/>
          <p:cNvSpPr>
            <a:spLocks noGrp="1"/>
          </p:cNvSpPr>
          <p:nvPr/>
        </p:nvSpPr>
        <p:spPr>
          <a:xfrm>
            <a:off x="8267700" y="6519863"/>
            <a:ext cx="549275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5059FC5-456F-48BE-8137-954DC2BCEAC8}" type="slidenum">
              <a:rPr lang="it-IT" altLang="it-IT" sz="1200" b="1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/>
              <a:t>‹N›</a:t>
            </a:fld>
            <a:endParaRPr lang="it-IT" altLang="it-IT" sz="1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016125" y="661988"/>
            <a:ext cx="7164388" cy="0"/>
          </a:xfrm>
          <a:prstGeom prst="line">
            <a:avLst/>
          </a:prstGeom>
          <a:ln w="15875">
            <a:solidFill>
              <a:srgbClr val="4B9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Immagine 15" descr="A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74688"/>
            <a:ext cx="2195512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magine 16" descr="B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2484438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Segnaposto titolo 12"/>
          <p:cNvSpPr>
            <a:spLocks noGrp="1"/>
          </p:cNvSpPr>
          <p:nvPr>
            <p:ph type="title"/>
          </p:nvPr>
        </p:nvSpPr>
        <p:spPr bwMode="auto">
          <a:xfrm>
            <a:off x="468313" y="213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pic>
        <p:nvPicPr>
          <p:cNvPr id="1037" name="Picture 13" descr="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6525"/>
            <a:ext cx="1728787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214AA8-3C49-4172-9A21-621570BCDC2D}" type="datetimeFigureOut">
              <a:rPr lang="it-IT"/>
              <a:pPr>
                <a:defRPr/>
              </a:pPr>
              <a:t>30/05/18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574A778-E2B8-449C-BECA-58806D1F62D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Guido.bonati@crea.gov.i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00113" y="2306638"/>
            <a:ext cx="74882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Tecniche irrigue innovative per lo sviluppo dell’orto-frutticoltura in Uzbekistan: il progetto UZBWAT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A5E93AC-A7DB-4C49-8AFF-F0018D7E6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947572"/>
            <a:ext cx="7488237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G. Bonati, </a:t>
            </a:r>
            <a:r>
              <a:rPr lang="it-IT" altLang="it-IT" sz="24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R</a:t>
            </a:r>
            <a:r>
              <a:rPr lang="it-IT" altLang="it-IT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. Napoli, G. Pulighe, </a:t>
            </a:r>
            <a:r>
              <a:rPr lang="it-IT" altLang="it-IT" sz="24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F</a:t>
            </a:r>
            <a:r>
              <a:rPr lang="it-IT" altLang="it-IT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. Altobelli, N. </a:t>
            </a:r>
            <a:r>
              <a:rPr lang="it-IT" altLang="it-IT" sz="2400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Laruccia</a:t>
            </a:r>
            <a:endParaRPr lang="it-IT" altLang="it-IT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it-IT" altLang="it-IT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b="1" dirty="0" err="1">
                <a:solidFill>
                  <a:schemeClr val="tx2"/>
                </a:solidFill>
                <a:latin typeface="Century Gothic" panose="020B0502020202020204" pitchFamily="34" charset="0"/>
              </a:rPr>
              <a:t>GRUSi</a:t>
            </a:r>
            <a:r>
              <a:rPr lang="it-IT" altLang="it-IT" b="1" dirty="0">
                <a:solidFill>
                  <a:schemeClr val="tx2"/>
                </a:solidFill>
                <a:latin typeface="Century Gothic" panose="020B0502020202020204" pitchFamily="34" charset="0"/>
              </a:rPr>
              <a:t> – MACFRUT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>
                <a:solidFill>
                  <a:schemeClr val="tx2"/>
                </a:solidFill>
                <a:latin typeface="Century Gothic" panose="020B0502020202020204" pitchFamily="34" charset="0"/>
              </a:rPr>
              <a:t>Rimini, 11 maggio 2018</a:t>
            </a:r>
          </a:p>
          <a:p>
            <a:pPr algn="ctr">
              <a:spcBef>
                <a:spcPct val="50000"/>
              </a:spcBef>
            </a:pPr>
            <a:endParaRPr lang="it-IT" altLang="it-IT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6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24825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Guido Bonati</a:t>
            </a:r>
          </a:p>
          <a:p>
            <a:pPr algn="ctr"/>
            <a:r>
              <a:rPr lang="it-IT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Guido.bonati@crea.gov.it</a:t>
            </a:r>
            <a:endParaRPr lang="it-IT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8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8F42C8C-39C8-1447-9790-4104710CAB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L’Uzbekistan in Asia centrale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Caratteristiche dell’agricoltura uzbeka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L’irrigazione in zone desertiche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Il progetto UZBWAT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I siti dimostrativi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Le esigenze di cooperazione internazionale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829E83-E1C4-A145-8B0F-E1888EA6B8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Sommario della </a:t>
            </a:r>
            <a:r>
              <a:rPr lang="it-IT" dirty="0" err="1"/>
              <a:t>presen</a:t>
            </a:r>
            <a:r>
              <a:rPr lang="it-IT" dirty="0"/>
              <a:t>	</a:t>
            </a:r>
            <a:r>
              <a:rPr lang="it-IT" dirty="0" err="1"/>
              <a:t>tazione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939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7E7783-D8C8-464D-8ED1-AF9CF958DD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L’Uzbekistan in Asia centrale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69DDB92-BFFF-4C4C-AC99-DBD189FE5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3600400" cy="36004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5C8C6-C4BF-FB49-B334-8CAD19309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052735"/>
            <a:ext cx="4176464" cy="41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0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BD4CC1D-4949-714E-BA13-609E816A33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4,4 milioni di ettari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27% degli occupati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18% del PIL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Colture principali: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it-IT" dirty="0"/>
              <a:t>cotone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it-IT" dirty="0"/>
              <a:t>frumento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it-IT" dirty="0"/>
              <a:t>frutta e ortaggi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Scelte colturali imposte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6D47C2-6272-634A-B074-2416FF8EE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Caratteristiche dell’agricoltura uzbeka</a:t>
            </a:r>
          </a:p>
        </p:txBody>
      </p:sp>
    </p:spTree>
    <p:extLst>
      <p:ext uri="{BB962C8B-B14F-4D97-AF65-F5344CB8AC3E}">
        <p14:creationId xmlns:p14="http://schemas.microsoft.com/office/powerpoint/2010/main" val="310549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086BCF-38D7-1D47-8DC4-1FB30D9FB6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Clima continentale arido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999C672-9987-4045-A6F9-A9DEB661D1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5" y="1340768"/>
            <a:ext cx="4632084" cy="2736304"/>
          </a:xfrm>
          <a:prstGeom prst="rect">
            <a:avLst/>
          </a:prstGeom>
          <a:noFill/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BF791B-9DCF-D241-A4DB-0813666C1A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21247"/>
            <a:ext cx="4644018" cy="2733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77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3592EB-9FDF-E34A-BFD8-0B184225F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L’irrigazione in zone desertiche - 1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0752539-D44C-C84B-987A-5696F7B4C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23040"/>
            <a:ext cx="3632200" cy="48387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C29E60F-BB93-A245-8A85-C0310ACB6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297640"/>
            <a:ext cx="36449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1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5474DA-1610-4C42-8E2F-954BA51F55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Il progetto UZBWAT</a:t>
            </a:r>
          </a:p>
        </p:txBody>
      </p:sp>
      <p:sp>
        <p:nvSpPr>
          <p:cNvPr id="21" name="Segnaposto testo 1">
            <a:extLst>
              <a:ext uri="{FF2B5EF4-FFF2-40B4-BE49-F238E27FC236}">
                <a16:creationId xmlns:a16="http://schemas.microsoft.com/office/drawing/2014/main" id="{CCD5E489-BDA9-2D44-9AEE-28700B53F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825" y="1125538"/>
            <a:ext cx="8641655" cy="5111750"/>
          </a:xfrm>
        </p:spPr>
        <p:txBody>
          <a:bodyPr/>
          <a:lstStyle/>
          <a:p>
            <a:r>
              <a:rPr lang="it-IT" dirty="0"/>
              <a:t>Coordinato da GIZ</a:t>
            </a:r>
          </a:p>
          <a:p>
            <a:r>
              <a:rPr lang="it-IT" dirty="0"/>
              <a:t>Partner: CREA, UBA, IWMI</a:t>
            </a:r>
          </a:p>
          <a:p>
            <a:r>
              <a:rPr lang="it-IT" dirty="0"/>
              <a:t>Obiettivo: migliorare la </a:t>
            </a:r>
            <a:r>
              <a:rPr lang="it-IT" dirty="0" err="1"/>
              <a:t>governance</a:t>
            </a:r>
            <a:r>
              <a:rPr lang="it-IT" dirty="0"/>
              <a:t> dell’acqua nelle aree rurali</a:t>
            </a:r>
          </a:p>
          <a:p>
            <a:r>
              <a:rPr lang="it-IT" dirty="0"/>
              <a:t>Azioni:</a:t>
            </a:r>
          </a:p>
          <a:p>
            <a:pPr lvl="1"/>
            <a:r>
              <a:rPr lang="it-IT" dirty="0" err="1"/>
              <a:t>Capacity</a:t>
            </a:r>
            <a:r>
              <a:rPr lang="it-IT" dirty="0"/>
              <a:t> building</a:t>
            </a:r>
          </a:p>
          <a:p>
            <a:pPr lvl="1"/>
            <a:r>
              <a:rPr lang="it-IT" dirty="0"/>
              <a:t>Dotazioni</a:t>
            </a:r>
          </a:p>
          <a:p>
            <a:pPr lvl="1"/>
            <a:r>
              <a:rPr lang="it-IT" dirty="0" err="1"/>
              <a:t>Study</a:t>
            </a:r>
            <a:r>
              <a:rPr lang="it-IT" dirty="0"/>
              <a:t> tour e scambio di esperienze</a:t>
            </a:r>
          </a:p>
          <a:p>
            <a:pPr lvl="1"/>
            <a:r>
              <a:rPr lang="it-IT" dirty="0"/>
              <a:t>Costruzione di sistemi informativi analoghi al SIGRIA</a:t>
            </a:r>
          </a:p>
          <a:p>
            <a:pPr lvl="1"/>
            <a:r>
              <a:rPr lang="it-IT" dirty="0"/>
              <a:t>Policy </a:t>
            </a:r>
            <a:r>
              <a:rPr lang="it-IT" dirty="0" err="1"/>
              <a:t>papers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880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FF71FB0-646C-0042-8C22-F8C4F3B855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/>
              <a:t>6 siti dimostrativi delle dimensioni di 10 – 40 ha ognuno</a:t>
            </a:r>
          </a:p>
          <a:p>
            <a:r>
              <a:rPr lang="it-IT" dirty="0"/>
              <a:t>Dotazione di infrastrutture irrigue aziendali avanzate per tecniche meno esigenti di acqua (manichette forate, sprinkler, </a:t>
            </a:r>
            <a:r>
              <a:rPr lang="it-IT" dirty="0" err="1"/>
              <a:t>gocciolatori</a:t>
            </a:r>
            <a:r>
              <a:rPr lang="it-IT" dirty="0"/>
              <a:t>) anche con alimentazione a energia elettrica da fotovoltaico</a:t>
            </a:r>
          </a:p>
          <a:p>
            <a:r>
              <a:rPr lang="it-IT" dirty="0"/>
              <a:t>Dotazione di macchine agricole</a:t>
            </a:r>
          </a:p>
          <a:p>
            <a:r>
              <a:rPr lang="it-IT" dirty="0"/>
              <a:t>Strumenti di misurazione dei principali dati </a:t>
            </a:r>
            <a:r>
              <a:rPr lang="it-IT" dirty="0" err="1"/>
              <a:t>agrometeo</a:t>
            </a:r>
            <a:r>
              <a:rPr lang="it-IT" dirty="0"/>
              <a:t> e dei consumi irrigui</a:t>
            </a:r>
          </a:p>
          <a:p>
            <a:r>
              <a:rPr lang="it-IT" dirty="0"/>
              <a:t>Coinvolgimento delle strutture locali nelle scelte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EF42D6-D019-AE4B-8581-BEA6E704A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Siti dimostrativi</a:t>
            </a:r>
          </a:p>
        </p:txBody>
      </p:sp>
    </p:spTree>
    <p:extLst>
      <p:ext uri="{BB962C8B-B14F-4D97-AF65-F5344CB8AC3E}">
        <p14:creationId xmlns:p14="http://schemas.microsoft.com/office/powerpoint/2010/main" val="59055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7D62D0-0A19-034D-A6C8-183C8A5F44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Networking internazionale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75733B5-008F-ED4A-8A42-4F5AD5A83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5438"/>
            <a:ext cx="3492500" cy="26035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A9E0176-D93A-3A4C-827D-B5D4F2537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587" y="835438"/>
            <a:ext cx="4152900" cy="31115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4D28B54-C777-9A41-B035-6DFBE2905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08" y="3461576"/>
            <a:ext cx="32131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27627"/>
      </p:ext>
    </p:extLst>
  </p:cSld>
  <p:clrMapOvr>
    <a:masterClrMapping/>
  </p:clrMapOvr>
</p:sld>
</file>

<file path=ppt/theme/theme1.xml><?xml version="1.0" encoding="utf-8"?>
<a:theme xmlns:a="http://schemas.openxmlformats.org/drawingml/2006/main" name="Rev. 1 proposta modello presentazione CRE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PowerPoint CREA</Template>
  <TotalTime>577</TotalTime>
  <Words>222</Words>
  <Application>Microsoft Macintosh PowerPoint</Application>
  <PresentationFormat>Presentazione su schermo (4:3)</PresentationFormat>
  <Paragraphs>44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Verdana</vt:lpstr>
      <vt:lpstr>Rev. 1 proposta modello presentazione CREA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Corrado Lamoglie</dc:creator>
  <cp:lastModifiedBy>Guido Bonati</cp:lastModifiedBy>
  <cp:revision>77</cp:revision>
  <cp:lastPrinted>2018-05-30T08:32:37Z</cp:lastPrinted>
  <dcterms:created xsi:type="dcterms:W3CDTF">2015-09-22T06:04:38Z</dcterms:created>
  <dcterms:modified xsi:type="dcterms:W3CDTF">2018-05-30T08:33:50Z</dcterms:modified>
</cp:coreProperties>
</file>